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4" r:id="rId1"/>
  </p:sldMasterIdLst>
  <p:notesMasterIdLst>
    <p:notesMasterId r:id="rId20"/>
  </p:notesMasterIdLst>
  <p:handoutMasterIdLst>
    <p:handoutMasterId r:id="rId21"/>
  </p:handoutMasterIdLst>
  <p:sldIdLst>
    <p:sldId id="424" r:id="rId2"/>
    <p:sldId id="425" r:id="rId3"/>
    <p:sldId id="433" r:id="rId4"/>
    <p:sldId id="409" r:id="rId5"/>
    <p:sldId id="435" r:id="rId6"/>
    <p:sldId id="415" r:id="rId7"/>
    <p:sldId id="432" r:id="rId8"/>
    <p:sldId id="426" r:id="rId9"/>
    <p:sldId id="434" r:id="rId10"/>
    <p:sldId id="429" r:id="rId11"/>
    <p:sldId id="418" r:id="rId12"/>
    <p:sldId id="419" r:id="rId13"/>
    <p:sldId id="421" r:id="rId14"/>
    <p:sldId id="420" r:id="rId15"/>
    <p:sldId id="422" r:id="rId16"/>
    <p:sldId id="423" r:id="rId17"/>
    <p:sldId id="427" r:id="rId18"/>
    <p:sldId id="428" r:id="rId19"/>
  </p:sldIdLst>
  <p:sldSz cx="10693400" cy="7561263"/>
  <p:notesSz cx="6645275" cy="9775825"/>
  <p:defaultTextStyle>
    <a:defPPr>
      <a:defRPr lang="ru-RU"/>
    </a:defPPr>
    <a:lvl1pPr marL="0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068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136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3204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4273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5339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6408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7477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68543" algn="l" defTabSz="104213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  <p15:guide id="11" orient="horz" pos="2381">
          <p15:clr>
            <a:srgbClr val="A4A3A4"/>
          </p15:clr>
        </p15:guide>
        <p15:guide id="12" orient="horz" pos="657">
          <p15:clr>
            <a:srgbClr val="A4A3A4"/>
          </p15:clr>
        </p15:guide>
        <p15:guide id="13" orient="horz" pos="4422">
          <p15:clr>
            <a:srgbClr val="A4A3A4"/>
          </p15:clr>
        </p15:guide>
        <p15:guide id="14" pos="1826">
          <p15:clr>
            <a:srgbClr val="A4A3A4"/>
          </p15:clr>
        </p15:guide>
        <p15:guide id="15" pos="5999">
          <p15:clr>
            <a:srgbClr val="A4A3A4"/>
          </p15:clr>
        </p15:guide>
        <p15:guide id="16" pos="6452">
          <p15:clr>
            <a:srgbClr val="A4A3A4"/>
          </p15:clr>
        </p15:guide>
        <p15:guide id="17" pos="601">
          <p15:clr>
            <a:srgbClr val="A4A3A4"/>
          </p15:clr>
        </p15:guide>
        <p15:guide id="18" orient="horz" pos="975">
          <p15:clr>
            <a:srgbClr val="A4A3A4"/>
          </p15:clr>
        </p15:guide>
        <p15:guide id="19" orient="horz" pos="340">
          <p15:clr>
            <a:srgbClr val="A4A3A4"/>
          </p15:clr>
        </p15:guide>
        <p15:guide id="20" orient="horz" pos="4468">
          <p15:clr>
            <a:srgbClr val="A4A3A4"/>
          </p15:clr>
        </p15:guide>
        <p15:guide id="21" pos="3686">
          <p15:clr>
            <a:srgbClr val="A4A3A4"/>
          </p15:clr>
        </p15:guide>
        <p15:guide id="22" pos="6090">
          <p15:clr>
            <a:srgbClr val="A4A3A4"/>
          </p15:clr>
        </p15:guide>
        <p15:guide id="23" orient="horz" pos="24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6E89"/>
    <a:srgbClr val="008000"/>
    <a:srgbClr val="0066CC"/>
    <a:srgbClr val="E6B9B8"/>
    <a:srgbClr val="C3D69B"/>
    <a:srgbClr val="FFFF00"/>
    <a:srgbClr val="336699"/>
    <a:srgbClr val="FF9933"/>
    <a:srgbClr val="FF050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86400" autoAdjust="0"/>
  </p:normalViewPr>
  <p:slideViewPr>
    <p:cSldViewPr showGuides="1">
      <p:cViewPr varScale="1">
        <p:scale>
          <a:sx n="106" d="100"/>
          <a:sy n="106" d="100"/>
        </p:scale>
        <p:origin x="1464" y="7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  <p:guide orient="horz" pos="2381"/>
        <p:guide orient="horz" pos="657"/>
        <p:guide orient="horz" pos="4422"/>
        <p:guide pos="1826"/>
        <p:guide pos="5999"/>
        <p:guide pos="6452"/>
        <p:guide pos="601"/>
        <p:guide orient="horz" pos="975"/>
        <p:guide orient="horz" pos="340"/>
        <p:guide orient="horz" pos="4468"/>
        <p:guide pos="3686"/>
        <p:guide pos="6090"/>
        <p:guide orient="horz" pos="24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879828" cy="489107"/>
          </a:xfrm>
          <a:prstGeom prst="rect">
            <a:avLst/>
          </a:prstGeom>
        </p:spPr>
        <p:txBody>
          <a:bodyPr vert="horz" lIns="90518" tIns="45259" rIns="90518" bIns="4525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63878" y="0"/>
            <a:ext cx="2879828" cy="489107"/>
          </a:xfrm>
          <a:prstGeom prst="rect">
            <a:avLst/>
          </a:prstGeom>
        </p:spPr>
        <p:txBody>
          <a:bodyPr vert="horz" lIns="90518" tIns="45259" rIns="90518" bIns="45259" rtlCol="0"/>
          <a:lstStyle>
            <a:lvl1pPr algn="r">
              <a:defRPr sz="1200"/>
            </a:lvl1pPr>
          </a:lstStyle>
          <a:p>
            <a:fld id="{F6D2436A-35F6-42D2-B05A-291DA9340A3A}" type="datetimeFigureOut">
              <a:rPr lang="ru-RU" smtClean="0"/>
              <a:t>12.09.2018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285148"/>
            <a:ext cx="2879828" cy="489107"/>
          </a:xfrm>
          <a:prstGeom prst="rect">
            <a:avLst/>
          </a:prstGeom>
        </p:spPr>
        <p:txBody>
          <a:bodyPr vert="horz" lIns="90518" tIns="45259" rIns="90518" bIns="4525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63878" y="9285148"/>
            <a:ext cx="2879828" cy="489107"/>
          </a:xfrm>
          <a:prstGeom prst="rect">
            <a:avLst/>
          </a:prstGeom>
        </p:spPr>
        <p:txBody>
          <a:bodyPr vert="horz" lIns="90518" tIns="45259" rIns="90518" bIns="45259" rtlCol="0" anchor="b"/>
          <a:lstStyle>
            <a:lvl1pPr algn="r">
              <a:defRPr sz="1200"/>
            </a:lvl1pPr>
          </a:lstStyle>
          <a:p>
            <a:fld id="{871218A3-52AB-4B2F-8B44-8A99D31AA99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60843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2"/>
            <a:ext cx="2879621" cy="488792"/>
          </a:xfrm>
          <a:prstGeom prst="rect">
            <a:avLst/>
          </a:prstGeom>
        </p:spPr>
        <p:txBody>
          <a:bodyPr vert="horz" lIns="90281" tIns="45141" rIns="90281" bIns="4514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4127" y="12"/>
            <a:ext cx="2879621" cy="488792"/>
          </a:xfrm>
          <a:prstGeom prst="rect">
            <a:avLst/>
          </a:prstGeom>
        </p:spPr>
        <p:txBody>
          <a:bodyPr vert="horz" lIns="90281" tIns="45141" rIns="90281" bIns="45141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12.09.2018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733425"/>
            <a:ext cx="5187950" cy="3670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81" tIns="45141" rIns="90281" bIns="4514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530" y="4643531"/>
            <a:ext cx="5316220" cy="4399122"/>
          </a:xfrm>
          <a:prstGeom prst="rect">
            <a:avLst/>
          </a:prstGeom>
        </p:spPr>
        <p:txBody>
          <a:bodyPr vert="horz" lIns="90281" tIns="45141" rIns="90281" bIns="4514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285349"/>
            <a:ext cx="2879621" cy="488792"/>
          </a:xfrm>
          <a:prstGeom prst="rect">
            <a:avLst/>
          </a:prstGeom>
        </p:spPr>
        <p:txBody>
          <a:bodyPr vert="horz" lIns="90281" tIns="45141" rIns="90281" bIns="4514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4127" y="9285349"/>
            <a:ext cx="2879621" cy="488792"/>
          </a:xfrm>
          <a:prstGeom prst="rect">
            <a:avLst/>
          </a:prstGeom>
        </p:spPr>
        <p:txBody>
          <a:bodyPr vert="horz" lIns="90281" tIns="45141" rIns="90281" bIns="45141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068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136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204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273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339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6408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7477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8543" algn="l" defTabSz="104213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038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8663" y="733425"/>
            <a:ext cx="5187950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74E130-394A-4D77-9501-F03DC524FEC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91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8663" y="733425"/>
            <a:ext cx="5187950" cy="3670300"/>
          </a:xfrm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charset="0"/>
            </a:endParaRPr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1pPr>
            <a:lvl2pPr marL="725936" indent="-279206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2pPr>
            <a:lvl3pPr marL="1116825" indent="-223365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3pPr>
            <a:lvl4pPr marL="1563555" indent="-223365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4pPr>
            <a:lvl5pPr marL="2010286" indent="-223365" eaLnBrk="0" hangingPunct="0">
              <a:defRPr sz="2000" b="1" i="1">
                <a:solidFill>
                  <a:srgbClr val="0000CC"/>
                </a:solidFill>
                <a:latin typeface="Arial" charset="0"/>
              </a:defRPr>
            </a:lvl5pPr>
            <a:lvl6pPr marL="2457016" indent="-223365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6pPr>
            <a:lvl7pPr marL="2903746" indent="-223365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7pPr>
            <a:lvl8pPr marL="3350476" indent="-223365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8pPr>
            <a:lvl9pPr marL="3797206" indent="-223365" algn="ctr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000CC"/>
                </a:solidFill>
                <a:latin typeface="Arial" charset="0"/>
              </a:defRPr>
            </a:lvl9pPr>
          </a:lstStyle>
          <a:p>
            <a:pPr eaLnBrk="1" hangingPunct="1"/>
            <a:fld id="{A560EEF5-527F-4250-A90E-A74B10728358}" type="slidenum">
              <a:rPr lang="ru-RU" altLang="ru-RU" sz="1200" b="0" i="0">
                <a:solidFill>
                  <a:schemeClr val="tx1"/>
                </a:solidFill>
              </a:rPr>
              <a:pPr eaLnBrk="1" hangingPunct="1"/>
              <a:t>10</a:t>
            </a:fld>
            <a:endParaRPr lang="ru-RU" altLang="ru-RU" sz="1200" b="0" i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88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8663" y="733425"/>
            <a:ext cx="5187950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524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8663" y="733425"/>
            <a:ext cx="5187950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524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8663" y="733425"/>
            <a:ext cx="5187950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524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28663" y="733425"/>
            <a:ext cx="5187950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524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7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599CA-2F8A-4E52-A511-B39F49AC5D10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7239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97563-73FE-4075-A8AD-C9331B34ACDE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57C42-65CC-4661-B1DB-80510E898B1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61926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1D88C-D965-4377-8670-905805253E74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67FC3E-3732-4445-BF6C-94DA15CA6F7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64185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C3A82-551F-4134-9263-87570A8EACCF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7C74C-9657-43FB-A7E3-CC0BE3F3212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06694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6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3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6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57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69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1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2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E092-3FD2-47F8-8EF0-595922642832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4DA683-030E-4FC8-8E8A-F9AF17AD655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492526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41786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03250-7047-44CB-BB20-3EE38BF0E5B2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CC120-87D1-48F5-B776-2F941CAE729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951085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60" indent="0">
              <a:buNone/>
              <a:defRPr sz="2300" b="1"/>
            </a:lvl2pPr>
            <a:lvl3pPr marL="1042320" indent="0">
              <a:buNone/>
              <a:defRPr sz="2100" b="1"/>
            </a:lvl3pPr>
            <a:lvl4pPr marL="1563480" indent="0">
              <a:buNone/>
              <a:defRPr sz="1800" b="1"/>
            </a:lvl4pPr>
            <a:lvl5pPr marL="2084641" indent="0">
              <a:buNone/>
              <a:defRPr sz="1800" b="1"/>
            </a:lvl5pPr>
            <a:lvl6pPr marL="2605799" indent="0">
              <a:buNone/>
              <a:defRPr sz="1800" b="1"/>
            </a:lvl6pPr>
            <a:lvl7pPr marL="3126960" indent="0">
              <a:buNone/>
              <a:defRPr sz="1800" b="1"/>
            </a:lvl7pPr>
            <a:lvl8pPr marL="3648121" indent="0">
              <a:buNone/>
              <a:defRPr sz="1800" b="1"/>
            </a:lvl8pPr>
            <a:lvl9pPr marL="41692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04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60" indent="0">
              <a:buNone/>
              <a:defRPr sz="2300" b="1"/>
            </a:lvl2pPr>
            <a:lvl3pPr marL="1042320" indent="0">
              <a:buNone/>
              <a:defRPr sz="2100" b="1"/>
            </a:lvl3pPr>
            <a:lvl4pPr marL="1563480" indent="0">
              <a:buNone/>
              <a:defRPr sz="1800" b="1"/>
            </a:lvl4pPr>
            <a:lvl5pPr marL="2084641" indent="0">
              <a:buNone/>
              <a:defRPr sz="1800" b="1"/>
            </a:lvl5pPr>
            <a:lvl6pPr marL="2605799" indent="0">
              <a:buNone/>
              <a:defRPr sz="1800" b="1"/>
            </a:lvl6pPr>
            <a:lvl7pPr marL="3126960" indent="0">
              <a:buNone/>
              <a:defRPr sz="1800" b="1"/>
            </a:lvl7pPr>
            <a:lvl8pPr marL="3648121" indent="0">
              <a:buNone/>
              <a:defRPr sz="1800" b="1"/>
            </a:lvl8pPr>
            <a:lvl9pPr marL="41692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04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7F685-C4D0-433E-903C-AD9283F13D3F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7A09C-6985-404C-9E68-293DE17CD42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55194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49E58-A0B3-4534-AD13-F45050E813B1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BF179-EF8E-4F97-9E64-720C3CC0BCE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07767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EF42-D7D4-4E32-BF39-333BD396B540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394034-3403-4A43-831D-2E3749539B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47776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160" indent="0">
              <a:buNone/>
              <a:defRPr sz="1400"/>
            </a:lvl2pPr>
            <a:lvl3pPr marL="1042320" indent="0">
              <a:buNone/>
              <a:defRPr sz="1100"/>
            </a:lvl3pPr>
            <a:lvl4pPr marL="1563480" indent="0">
              <a:buNone/>
              <a:defRPr sz="1000"/>
            </a:lvl4pPr>
            <a:lvl5pPr marL="2084641" indent="0">
              <a:buNone/>
              <a:defRPr sz="1000"/>
            </a:lvl5pPr>
            <a:lvl6pPr marL="2605799" indent="0">
              <a:buNone/>
              <a:defRPr sz="1000"/>
            </a:lvl6pPr>
            <a:lvl7pPr marL="3126960" indent="0">
              <a:buNone/>
              <a:defRPr sz="1000"/>
            </a:lvl7pPr>
            <a:lvl8pPr marL="3648121" indent="0">
              <a:buNone/>
              <a:defRPr sz="1000"/>
            </a:lvl8pPr>
            <a:lvl9pPr marL="41692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7A32A-C192-4A97-A127-3565C44B83A1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CF0AD-C83B-4561-95CB-3BB0559D26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11405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160" indent="0">
              <a:buNone/>
              <a:defRPr sz="3200"/>
            </a:lvl2pPr>
            <a:lvl3pPr marL="1042320" indent="0">
              <a:buNone/>
              <a:defRPr sz="2700"/>
            </a:lvl3pPr>
            <a:lvl4pPr marL="1563480" indent="0">
              <a:buNone/>
              <a:defRPr sz="2300"/>
            </a:lvl4pPr>
            <a:lvl5pPr marL="2084641" indent="0">
              <a:buNone/>
              <a:defRPr sz="2300"/>
            </a:lvl5pPr>
            <a:lvl6pPr marL="2605799" indent="0">
              <a:buNone/>
              <a:defRPr sz="2300"/>
            </a:lvl6pPr>
            <a:lvl7pPr marL="3126960" indent="0">
              <a:buNone/>
              <a:defRPr sz="2300"/>
            </a:lvl7pPr>
            <a:lvl8pPr marL="3648121" indent="0">
              <a:buNone/>
              <a:defRPr sz="2300"/>
            </a:lvl8pPr>
            <a:lvl9pPr marL="4169279" indent="0">
              <a:buNone/>
              <a:defRPr sz="23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160" indent="0">
              <a:buNone/>
              <a:defRPr sz="1400"/>
            </a:lvl2pPr>
            <a:lvl3pPr marL="1042320" indent="0">
              <a:buNone/>
              <a:defRPr sz="1100"/>
            </a:lvl3pPr>
            <a:lvl4pPr marL="1563480" indent="0">
              <a:buNone/>
              <a:defRPr sz="1000"/>
            </a:lvl4pPr>
            <a:lvl5pPr marL="2084641" indent="0">
              <a:buNone/>
              <a:defRPr sz="1000"/>
            </a:lvl5pPr>
            <a:lvl6pPr marL="2605799" indent="0">
              <a:buNone/>
              <a:defRPr sz="1000"/>
            </a:lvl6pPr>
            <a:lvl7pPr marL="3126960" indent="0">
              <a:buNone/>
              <a:defRPr sz="1000"/>
            </a:lvl7pPr>
            <a:lvl8pPr marL="3648121" indent="0">
              <a:buNone/>
              <a:defRPr sz="1000"/>
            </a:lvl8pPr>
            <a:lvl9pPr marL="41692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BC4E5-6B05-4D7C-BDB3-EE0B4B774CDD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CEAEF6-24EB-498D-9D80-4D4890E8C8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315244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260211"/>
          </a:xfrm>
          <a:prstGeom prst="rect">
            <a:avLst/>
          </a:prstGeom>
        </p:spPr>
        <p:txBody>
          <a:bodyPr vert="horz" lIns="104233" tIns="52116" rIns="104233" bIns="5211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233" tIns="52116" rIns="104233" bIns="521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6"/>
            <a:ext cx="2495127" cy="402567"/>
          </a:xfrm>
          <a:prstGeom prst="rect">
            <a:avLst/>
          </a:prstGeom>
        </p:spPr>
        <p:txBody>
          <a:bodyPr vert="horz" lIns="104233" tIns="52116" rIns="104233" bIns="5211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60D46-22D4-48C0-AA4E-B5E70C941E85}" type="datetime1">
              <a:rPr lang="en-US" smtClean="0"/>
              <a:t>9/12/2018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6"/>
            <a:ext cx="3386243" cy="402567"/>
          </a:xfrm>
          <a:prstGeom prst="rect">
            <a:avLst/>
          </a:prstGeom>
        </p:spPr>
        <p:txBody>
          <a:bodyPr vert="horz" lIns="104233" tIns="52116" rIns="104233" bIns="5211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592"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6"/>
            <a:ext cx="2495127" cy="402567"/>
          </a:xfrm>
          <a:prstGeom prst="rect">
            <a:avLst/>
          </a:prstGeom>
        </p:spPr>
        <p:txBody>
          <a:bodyPr vert="horz" lIns="104233" tIns="52116" rIns="104233" bIns="5211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07592">
              <a:defRPr/>
            </a:pPr>
            <a:fld id="{1E3C75BD-A419-4F56-8E06-E9FD5072A99F}" type="slidenum">
              <a:rPr lang="ru-RU" smtClean="0"/>
              <a:pPr defTabSz="1007592"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55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104232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869" indent="-390869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885" indent="-325727" algn="l" defTabSz="10423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2900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60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220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6381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539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700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29861" indent="-260580" algn="l" defTabSz="10423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60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20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480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641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799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6960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121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279" algn="l" defTabSz="104232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54215" y="910532"/>
            <a:ext cx="9139595" cy="27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100659" tIns="50330" rIns="100659" bIns="50330" rtlCol="0" anchor="ctr">
            <a:noAutofit/>
          </a:bodyPr>
          <a:lstStyle>
            <a:lvl1pPr algn="l" defTabSz="1042688" rtl="0" eaLnBrk="1" latinLnBrk="0" hangingPunct="1">
              <a:lnSpc>
                <a:spcPts val="5198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006637" fontAlgn="base">
              <a:lnSpc>
                <a:spcPct val="100000"/>
              </a:lnSpc>
              <a:spcAft>
                <a:spcPct val="0"/>
              </a:spcAft>
            </a:pP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 rot="10800000" flipV="1">
            <a:off x="594167" y="2124447"/>
            <a:ext cx="949964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lIns="100747" tIns="50376" rIns="100747" bIns="50376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000" b="1" cap="all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Применение статьи 54.1 Налогового кодекса Российской Федерации</a:t>
            </a:r>
          </a:p>
        </p:txBody>
      </p:sp>
      <p:pic>
        <p:nvPicPr>
          <p:cNvPr id="22" name="Picture 3" descr="C:\Users\9976-00-585\Desktop\фнс герб ред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108" y="388508"/>
            <a:ext cx="1303101" cy="138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 Box 13"/>
          <p:cNvSpPr txBox="1">
            <a:spLocks noChangeArrowheads="1"/>
          </p:cNvSpPr>
          <p:nvPr/>
        </p:nvSpPr>
        <p:spPr bwMode="auto">
          <a:xfrm rot="10800000" flipV="1">
            <a:off x="378664" y="6804967"/>
            <a:ext cx="9291994" cy="44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lIns="100747" tIns="50376" rIns="100747" bIns="50376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ru-RU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 rot="10800000" flipV="1">
            <a:off x="5024658" y="5364807"/>
            <a:ext cx="4632093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med" len="lg"/>
              </a14:hiddenLine>
            </a:ext>
          </a:extLst>
        </p:spPr>
        <p:txBody>
          <a:bodyPr lIns="100747" tIns="50376" rIns="100747" bIns="50376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sz="2000" b="1" cap="all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 </a:t>
            </a:r>
            <a:r>
              <a:rPr lang="ru-RU" sz="2000" b="1" cap="all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ФНС России по КН </a:t>
            </a:r>
            <a:r>
              <a:rPr lang="ru-RU" sz="2000" b="1" cap="all" dirty="0" smtClean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№4</a:t>
            </a:r>
            <a:endParaRPr lang="ru-RU" sz="2000" b="1" cap="all" dirty="0">
              <a:solidFill>
                <a:schemeClr val="tx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60623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22520" y="833140"/>
            <a:ext cx="2795879" cy="339557"/>
          </a:xfrm>
          <a:prstGeom prst="rect">
            <a:avLst/>
          </a:prstGeom>
        </p:spPr>
        <p:txBody>
          <a:bodyPr wrap="none" lIns="118982" tIns="59491" rIns="118982" bIns="59491" anchor="ctr"/>
          <a:lstStyle/>
          <a:p>
            <a:pPr defTabSz="1189814">
              <a:defRPr/>
            </a:pPr>
            <a:endParaRPr lang="ru-RU" sz="1800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schemeClr val="tx2"/>
                </a:solidFill>
              </a:rPr>
              <a:t>Обстоятельства, свидетельствующие об умышленных действиях налогоплательщиков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34670" y="2093351"/>
            <a:ext cx="9624060" cy="4661028"/>
          </a:xfrm>
        </p:spPr>
        <p:txBody>
          <a:bodyPr>
            <a:normAutofit fontScale="62500" lnSpcReduction="20000"/>
          </a:bodyPr>
          <a:lstStyle/>
          <a:p>
            <a:r>
              <a:rPr lang="ru-RU" sz="4000" dirty="0">
                <a:solidFill>
                  <a:schemeClr val="tx2"/>
                </a:solidFill>
              </a:rPr>
              <a:t>Наличие юридической, экономической и иной подконтрольности участников, вовлеченных в налоговую схему</a:t>
            </a:r>
          </a:p>
          <a:p>
            <a:endParaRPr lang="ru-RU" sz="4000" dirty="0">
              <a:solidFill>
                <a:schemeClr val="tx2"/>
              </a:solidFill>
            </a:endParaRPr>
          </a:p>
          <a:p>
            <a:r>
              <a:rPr lang="ru-RU" sz="4000" dirty="0">
                <a:solidFill>
                  <a:schemeClr val="tx2"/>
                </a:solidFill>
              </a:rPr>
              <a:t>взаимозависимость спорных контрагентов с проверяемым налогоплательщиком</a:t>
            </a:r>
          </a:p>
          <a:p>
            <a:endParaRPr lang="ru-RU" sz="4000" dirty="0">
              <a:solidFill>
                <a:schemeClr val="tx2"/>
              </a:solidFill>
            </a:endParaRPr>
          </a:p>
          <a:p>
            <a:r>
              <a:rPr lang="ru-RU" sz="4000" dirty="0">
                <a:solidFill>
                  <a:schemeClr val="tx2"/>
                </a:solidFill>
              </a:rPr>
              <a:t>установление факта транзитных операций между взаимозависимыми или аффилированными участниками взаимосвязанных операций</a:t>
            </a:r>
          </a:p>
          <a:p>
            <a:endParaRPr lang="ru-RU" sz="4000" dirty="0">
              <a:solidFill>
                <a:schemeClr val="tx2"/>
              </a:solidFill>
            </a:endParaRPr>
          </a:p>
          <a:p>
            <a:r>
              <a:rPr lang="ru-RU" sz="4000" dirty="0">
                <a:solidFill>
                  <a:schemeClr val="tx2"/>
                </a:solidFill>
              </a:rPr>
              <a:t>обстоятельства, свидетельствующие о согласованности действий участников хозяйственной деятельности</a:t>
            </a:r>
          </a:p>
          <a:p>
            <a:endParaRPr lang="ru-RU" dirty="0"/>
          </a:p>
        </p:txBody>
      </p:sp>
      <p:sp>
        <p:nvSpPr>
          <p:cNvPr id="18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10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03390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4670" y="302802"/>
            <a:ext cx="9624060" cy="153361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Обстоятельства, подлежащие отражению в актах Налоговых органов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4670" y="2268463"/>
            <a:ext cx="9624060" cy="4485916"/>
          </a:xfrm>
        </p:spPr>
        <p:txBody>
          <a:bodyPr>
            <a:normAutofit fontScale="625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существо искажения, то есть в чем конкретно такое искажение выражено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причинная связь между действиями налогоплательщика, его должностных лиц, выразившихся в сознательном искажении сведений о фактах хозяйственной жизни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объекты налогообложения, подлежащих отражению в налоговом и (или) бухгалтерском учете либо налоговой отчетности налогоплательщика в целях уменьшения налогоплательщиком налоговой базы и (или) суммы подлежащего уплате налога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в чем заключается потеря бюджета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28347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2 статьи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800" dirty="0">
                <a:solidFill>
                  <a:schemeClr val="tx2"/>
                </a:solidFill>
              </a:rPr>
              <a:t>При отсутствии обстоятельств, предусмотренных пунктом 1 настоящей статьи, по имевшим место сделкам (операциям) налогоплательщик вправе уменьшить налоговую базу и (или) сумму подлежащего уплате налога в соответствии с правилами соответствующей главы части второй НК РФ при соблюдении одновременно следующих условий:</a:t>
            </a:r>
          </a:p>
          <a:p>
            <a:endParaRPr lang="ru-RU" sz="3800" dirty="0">
              <a:solidFill>
                <a:schemeClr val="tx2"/>
              </a:solidFill>
            </a:endParaRPr>
          </a:p>
          <a:p>
            <a:r>
              <a:rPr lang="ru-RU" sz="3800" dirty="0">
                <a:solidFill>
                  <a:schemeClr val="tx2"/>
                </a:solidFill>
              </a:rPr>
              <a:t>основной целью совершения сделки (операции) не являются неуплата (неполная уплата) и (или) зачет (возврат) суммы налога;</a:t>
            </a:r>
          </a:p>
          <a:p>
            <a:endParaRPr lang="ru-RU" sz="3800" dirty="0">
              <a:solidFill>
                <a:schemeClr val="tx2"/>
              </a:solidFill>
            </a:endParaRPr>
          </a:p>
          <a:p>
            <a:r>
              <a:rPr lang="ru-RU" sz="3800" dirty="0">
                <a:solidFill>
                  <a:schemeClr val="tx2"/>
                </a:solidFill>
              </a:rPr>
              <a:t>обязательство по сделке (операции) исполнено лицом, являющимся стороной договора, заключенного с налогоплательщиком, и (или) лицом, которому обязательство по исполнению сделки (операции) передано по договору или закону.</a:t>
            </a:r>
          </a:p>
          <a:p>
            <a:endParaRPr lang="ru-RU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99068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2 статьи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Устанавливает условия для уменьшения налоговой базы и (или) суммы подлежащего уплате налога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Устанавливает обязательность одновременного соблюдения предусмотренных условий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При невыполнении хотя бы одного из условий позволяет налоговому органу отказать налогоплательщику в учете расходов, применении вычетов</a:t>
            </a:r>
          </a:p>
          <a:p>
            <a:endParaRPr lang="ru-RU" dirty="0"/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17923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Подпункт 1 п. 2 ст.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Запрет уменьшения налоговых обязательств в случае, если основной целью является неуплата (неполная уплата) и(или) зачет (возврат) налога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Устанавливает необходимость наличия в действиях налогоплательщика разумной цели</a:t>
            </a:r>
          </a:p>
          <a:p>
            <a:endParaRPr lang="ru-RU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75791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Подпункт 2 п. 2 ст.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Обязательство должно быть исполнено лицом, являющимся стороной договора либо лицом, которому обязательство по исполнению сделки передано по договору или закону</a:t>
            </a:r>
          </a:p>
          <a:p>
            <a:endParaRPr lang="ru-RU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99203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3 статьи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В целях пунктов 1 и 2 данной статьи подписание первичных учетных документов неустановленным или неуполномоченным лицом, нарушение контрагентом налогоплательщика законодательства о налогах и сборах, наличие возможности получения налогоплательщиком того же результата экономической деятельности при совершении иных не запрещенных законодательством сделок (операций) не могут рассматриваться в качестве самостоятельного основания для признания уменьшения налогоплательщиком налоговой базы и (или) суммы подлежащего уплате налога неправомерным.</a:t>
            </a:r>
          </a:p>
          <a:p>
            <a:endParaRPr lang="ru-RU" dirty="0"/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86615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3 статьи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Исключает формальный подход при проведении мероприятий налогового контроля</a:t>
            </a: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17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7869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4 статьи 54.1 НК РФ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Положения, предусмотренные настоящей статьей, также применяются в отношении сборов и страховых взносов и распространяются на плательщиков сборов, плательщиков страховых взносов и налоговых агентов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Определяет участников при применении положений статьи 54.1 НК РФ</a:t>
            </a:r>
          </a:p>
          <a:p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18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7432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Users\9976-00-585\Desktop\фнс герб ред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678" y="377446"/>
            <a:ext cx="1018547" cy="100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2"/>
            <a:ext cx="9204518" cy="1260211"/>
          </a:xfrm>
        </p:spPr>
        <p:txBody>
          <a:bodyPr>
            <a:normAutofit/>
          </a:bodyPr>
          <a:lstStyle/>
          <a:p>
            <a:r>
              <a:rPr lang="ru-RU" sz="2500" dirty="0">
                <a:solidFill>
                  <a:schemeClr val="tx2"/>
                </a:solidFill>
              </a:rPr>
              <a:t>Ст. 54.1 НК РФ «Пределы осуществления прав по исчислению налоговой базы и (или) суммы налога, сбора, страховых взносов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defTabSz="914400"/>
            <a:r>
              <a:rPr lang="ru-RU" sz="3200" dirty="0" smtClean="0">
                <a:solidFill>
                  <a:schemeClr val="tx2"/>
                </a:solidFill>
              </a:rPr>
              <a:t>Введена </a:t>
            </a:r>
            <a:r>
              <a:rPr lang="ru-RU" sz="3200" dirty="0">
                <a:solidFill>
                  <a:schemeClr val="tx2"/>
                </a:solidFill>
              </a:rPr>
              <a:t>Федеральным законом от 18 июля 2017 года № 163-ФЗ «О внесении изменений в часть первую Налогового кодекса Российской Федерации»</a:t>
            </a:r>
          </a:p>
          <a:p>
            <a:pPr marL="0" lvl="0" indent="0" defTabSz="914400">
              <a:buNone/>
            </a:pPr>
            <a:r>
              <a:rPr lang="ru-RU" sz="3200" dirty="0">
                <a:solidFill>
                  <a:schemeClr val="tx2"/>
                </a:solidFill>
              </a:rPr>
              <a:t> </a:t>
            </a:r>
          </a:p>
          <a:p>
            <a:pPr marL="342900" lvl="0" indent="-342900" defTabSz="914400"/>
            <a:r>
              <a:rPr lang="ru-RU" sz="3200" dirty="0">
                <a:solidFill>
                  <a:schemeClr val="tx2"/>
                </a:solidFill>
              </a:rPr>
              <a:t>Вступила в силу с 19 августа 2017</a:t>
            </a:r>
          </a:p>
          <a:p>
            <a:pPr marL="342900" lvl="0" indent="-342900" defTabSz="914400"/>
            <a:endParaRPr lang="ru-RU" sz="3200" dirty="0">
              <a:solidFill>
                <a:schemeClr val="tx2"/>
              </a:solidFill>
            </a:endParaRPr>
          </a:p>
          <a:p>
            <a:pPr marL="342900" lvl="0" indent="-342900" defTabSz="914400"/>
            <a:r>
              <a:rPr lang="ru-RU" sz="3200" dirty="0">
                <a:solidFill>
                  <a:schemeClr val="tx2"/>
                </a:solidFill>
              </a:rPr>
              <a:t>Применяется в рамках проведения камеральных и выездных налоговых проверок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7C74C-9657-43FB-A7E3-CC0BE3F32125}" type="slidenum">
              <a:rPr lang="ru-RU" sz="1600" b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1393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Действие во времени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tx2"/>
                </a:solidFill>
              </a:rPr>
              <a:t>Камеральных налоговых проверок деклараций, представленных после 19.08.2017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Выездных налоговых проверок, назначенных после 19.08.2017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Не распространяется на текущие проверки, начатые до 19.08.2017</a:t>
            </a:r>
          </a:p>
          <a:p>
            <a:endParaRPr lang="ru-RU" dirty="0"/>
          </a:p>
        </p:txBody>
      </p:sp>
      <p:sp>
        <p:nvSpPr>
          <p:cNvPr id="3379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847483" indent="-325955" algn="l" eaLnBrk="0" hangingPunct="0">
              <a:spcBef>
                <a:spcPct val="20000"/>
              </a:spcBef>
              <a:buFont typeface="Arial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303820" indent="-260764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825348" indent="-260764" algn="just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346876" indent="-260764" algn="l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868404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3389932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911460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4432988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2395"/>
              </a:lnSpc>
              <a:spcBef>
                <a:spcPct val="0"/>
              </a:spcBef>
            </a:pPr>
            <a:fld id="{709F7A77-AC9F-4F6D-BB47-6466380E9A64}" type="slidenum">
              <a:rPr lang="ru-RU" altLang="ru-RU" sz="2700">
                <a:solidFill>
                  <a:srgbClr val="FFFFFF"/>
                </a:solidFill>
                <a:latin typeface="Arial" charset="0"/>
              </a:rPr>
              <a:pPr algn="ctr" eaLnBrk="1" hangingPunct="1">
                <a:lnSpc>
                  <a:spcPts val="2395"/>
                </a:lnSpc>
                <a:spcBef>
                  <a:spcPct val="0"/>
                </a:spcBef>
              </a:pPr>
              <a:t>3</a:t>
            </a:fld>
            <a:endParaRPr lang="ru-RU" altLang="ru-RU" sz="27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197850" y="7008813"/>
            <a:ext cx="2495550" cy="401637"/>
          </a:xfrm>
        </p:spPr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3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73453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Действие во времени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Распространение на текущие проверки, начатые до 19.08.2017, не предусмотрено: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Определение Конституционного Суда РФ от 29.05.2018 № 1152-О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Позиция Верховного суда РФ от 19.02.2018 № 307-КГ17-22785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Письма Федеральной налоговой службы :</a:t>
            </a:r>
          </a:p>
          <a:p>
            <a:r>
              <a:rPr lang="ru-RU" dirty="0">
                <a:solidFill>
                  <a:schemeClr val="tx2"/>
                </a:solidFill>
              </a:rPr>
              <a:t>от 16 августа 2017 года № СА-4-7/16152@</a:t>
            </a:r>
          </a:p>
          <a:p>
            <a:r>
              <a:rPr lang="ru-RU" dirty="0">
                <a:solidFill>
                  <a:schemeClr val="tx2"/>
                </a:solidFill>
              </a:rPr>
              <a:t>от 5 октября 2017 года № СА-4-7/20116</a:t>
            </a:r>
          </a:p>
          <a:p>
            <a:r>
              <a:rPr lang="ru-RU" dirty="0">
                <a:solidFill>
                  <a:schemeClr val="tx2"/>
                </a:solidFill>
              </a:rPr>
              <a:t>от 5 июля 2018 № СА-4-7/12933@</a:t>
            </a: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4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799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Действие во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Примеры судебной практики:</a:t>
            </a:r>
          </a:p>
          <a:p>
            <a:r>
              <a:rPr lang="ru-RU" dirty="0">
                <a:solidFill>
                  <a:schemeClr val="tx2"/>
                </a:solidFill>
              </a:rPr>
              <a:t>Определение ВС РФ от 20.02.2018 №308-КГ17-22941 по делу № А53-32398/2016</a:t>
            </a:r>
          </a:p>
          <a:p>
            <a:r>
              <a:rPr lang="ru-RU" dirty="0">
                <a:solidFill>
                  <a:schemeClr val="tx2"/>
                </a:solidFill>
              </a:rPr>
              <a:t>Определение ВС РФ от 02.03.2018 № 309-КГ18-199 по делу № А34-13919/2016</a:t>
            </a:r>
          </a:p>
          <a:p>
            <a:r>
              <a:rPr lang="ru-RU" dirty="0">
                <a:solidFill>
                  <a:schemeClr val="tx2"/>
                </a:solidFill>
              </a:rPr>
              <a:t>Определение ВС РФ от 28.02.2018 № 305-КГ17-23720 по делу № А40-183912/2016</a:t>
            </a:r>
          </a:p>
          <a:p>
            <a:r>
              <a:rPr lang="ru-RU" dirty="0">
                <a:solidFill>
                  <a:schemeClr val="tx2"/>
                </a:solidFill>
              </a:rPr>
              <a:t>Определение ВС РФ от 29.03.2018 № 307-КГ18-1946 по делу № А66-4713/2017</a:t>
            </a:r>
          </a:p>
          <a:p>
            <a:r>
              <a:rPr lang="ru-RU" dirty="0">
                <a:solidFill>
                  <a:schemeClr val="tx2"/>
                </a:solidFill>
              </a:rPr>
              <a:t>Определение ВС РФ от 22.03.2018 № 305-КГ18-1263 по делу № А41-30398/2017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D7C74C-9657-43FB-A7E3-CC0BE3F32125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343131"/>
      </p:ext>
    </p:ext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defTabSz="914400">
              <a:spcBef>
                <a:spcPct val="20000"/>
              </a:spcBef>
            </a:pPr>
            <a:r>
              <a:rPr lang="ru-RU" sz="1500" b="1" dirty="0" smtClean="0">
                <a:solidFill>
                  <a:prstClr val="black"/>
                </a:solidFill>
              </a:rPr>
              <a:t/>
            </a:r>
            <a:br>
              <a:rPr lang="ru-RU" sz="1500" b="1" dirty="0" smtClean="0">
                <a:solidFill>
                  <a:prstClr val="black"/>
                </a:solidFill>
              </a:rPr>
            </a:br>
            <a:r>
              <a:rPr lang="ru-RU" sz="1500" b="1" dirty="0">
                <a:solidFill>
                  <a:prstClr val="black"/>
                </a:solidFill>
              </a:rPr>
              <a:t/>
            </a:r>
            <a:br>
              <a:rPr lang="ru-RU" sz="1500" b="1" dirty="0">
                <a:solidFill>
                  <a:prstClr val="black"/>
                </a:solidFill>
              </a:rPr>
            </a:br>
            <a:r>
              <a:rPr lang="ru-RU" sz="3100" b="1" dirty="0" smtClean="0">
                <a:solidFill>
                  <a:schemeClr val="tx2"/>
                </a:solidFill>
              </a:rPr>
              <a:t>НК </a:t>
            </a:r>
            <a:r>
              <a:rPr lang="ru-RU" sz="3100" b="1" dirty="0">
                <a:solidFill>
                  <a:schemeClr val="tx2"/>
                </a:solidFill>
              </a:rPr>
              <a:t>РФ Статья 54.1. Пределы осуществления прав по исчислению налоговой базы и (или) суммы налога, сбора, страховых взносов</a:t>
            </a:r>
            <a:r>
              <a:rPr lang="ru-RU" sz="1500" b="1" dirty="0">
                <a:solidFill>
                  <a:prstClr val="black"/>
                </a:solidFill>
              </a:rPr>
              <a:t/>
            </a:r>
            <a:br>
              <a:rPr lang="ru-RU" sz="1500" b="1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4000" dirty="0">
                <a:solidFill>
                  <a:schemeClr val="tx2"/>
                </a:solidFill>
              </a:rPr>
              <a:t>1. Не допускается уменьшение налогоплательщиком налоговой базы и (или) суммы подлежащего уплате налога в результате искажения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налогоплательщика.</a:t>
            </a:r>
          </a:p>
          <a:p>
            <a:r>
              <a:rPr lang="ru-RU" sz="4000" dirty="0">
                <a:solidFill>
                  <a:schemeClr val="tx2"/>
                </a:solidFill>
              </a:rPr>
              <a:t>2. При отсутствии обстоятельств, предусмотренных пунктом 1 настоящей статьи, по имевшим место сделкам (операциям) налогоплательщик вправе уменьшить налоговую базу и (или) сумму подлежащего уплате налога в соответствии с правилами соответствующей главы части второй настоящего Кодекса при соблюдении одновременно следующих условий:</a:t>
            </a:r>
          </a:p>
          <a:p>
            <a:r>
              <a:rPr lang="ru-RU" sz="4000" dirty="0">
                <a:solidFill>
                  <a:schemeClr val="tx2"/>
                </a:solidFill>
              </a:rPr>
              <a:t>      1) основной целью совершения сделки (операции) не являются неуплата (неполная уплата) и (или) зачет (возврат) суммы налога;</a:t>
            </a:r>
          </a:p>
          <a:p>
            <a:r>
              <a:rPr lang="ru-RU" sz="4000" dirty="0">
                <a:solidFill>
                  <a:schemeClr val="tx2"/>
                </a:solidFill>
              </a:rPr>
              <a:t>      2) обязательство по сделке (операции) исполнено лицом, являющимся стороной договора, заключенного с налогоплательщиком, и (или) лицом, которому обязательство по исполнению сделки (операции) передано по договору или закону.</a:t>
            </a:r>
          </a:p>
          <a:p>
            <a:r>
              <a:rPr lang="ru-RU" sz="4000" dirty="0">
                <a:solidFill>
                  <a:schemeClr val="tx2"/>
                </a:solidFill>
              </a:rPr>
              <a:t>3. В целях пунктов 1 и 2 настоящей статьи подписание первичных учетных документов неустановленным или неуполномоченным лицом, нарушение контрагентом налогоплательщика законодательства о налогах и сборах, наличие возможности получения налогоплательщиком того же результата экономической деятельности при совершении иных не запрещенных законодательством сделок (операций) не могут рассматриваться в качестве самостоятельного основания для признания уменьшения налогоплательщиком налоговой базы и (или) суммы подлежащего уплате налога неправомерным.</a:t>
            </a:r>
          </a:p>
          <a:p>
            <a:r>
              <a:rPr lang="ru-RU" sz="4000" dirty="0">
                <a:solidFill>
                  <a:schemeClr val="tx2"/>
                </a:solidFill>
              </a:rPr>
              <a:t>4. Положения, предусмотренные настоящей статьей, также применяются в отношении сборов и страховых взносов и распространяются на плательщиков сборов, плательщиков страховых взносов и налоговых агентов.</a:t>
            </a: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6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6387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Пункт 1 статьи 54.1 НК РФ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800" dirty="0">
                <a:solidFill>
                  <a:schemeClr val="tx2"/>
                </a:solidFill>
              </a:rPr>
              <a:t>Не допускается уменьшение налогоплательщиком налоговой базы и (или) суммы подлежащего уплате налога в результате искажения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налогоплательщика.</a:t>
            </a:r>
          </a:p>
          <a:p>
            <a:endParaRPr lang="ru-RU" sz="3800" dirty="0">
              <a:solidFill>
                <a:schemeClr val="tx2"/>
              </a:solidFill>
            </a:endParaRPr>
          </a:p>
          <a:p>
            <a:r>
              <a:rPr lang="ru-RU" sz="3800" dirty="0">
                <a:solidFill>
                  <a:schemeClr val="tx2"/>
                </a:solidFill>
              </a:rPr>
              <a:t>Устанавливает императивный характер при применении данного пункта</a:t>
            </a:r>
          </a:p>
          <a:p>
            <a:endParaRPr lang="ru-RU" sz="3800" dirty="0">
              <a:solidFill>
                <a:schemeClr val="tx2"/>
              </a:solidFill>
            </a:endParaRPr>
          </a:p>
          <a:p>
            <a:r>
              <a:rPr lang="ru-RU" sz="3800" dirty="0">
                <a:solidFill>
                  <a:schemeClr val="tx2"/>
                </a:solidFill>
              </a:rPr>
              <a:t>Введен новый термин – «искажение»</a:t>
            </a:r>
          </a:p>
          <a:p>
            <a:endParaRPr lang="ru-RU" sz="3800" dirty="0">
              <a:solidFill>
                <a:schemeClr val="tx2"/>
              </a:solidFill>
            </a:endParaRPr>
          </a:p>
          <a:p>
            <a:r>
              <a:rPr lang="ru-RU" sz="3800" dirty="0">
                <a:solidFill>
                  <a:schemeClr val="tx2"/>
                </a:solidFill>
              </a:rPr>
              <a:t>Определяет наличие умысла в действиях налогоплательщиков  для целей получения налоговых благ </a:t>
            </a:r>
          </a:p>
          <a:p>
            <a:endParaRPr lang="ru-RU" dirty="0"/>
          </a:p>
        </p:txBody>
      </p:sp>
      <p:sp>
        <p:nvSpPr>
          <p:cNvPr id="2969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847483" indent="-325955" algn="l" eaLnBrk="0" hangingPunct="0">
              <a:spcBef>
                <a:spcPct val="20000"/>
              </a:spcBef>
              <a:buFont typeface="Arial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303820" indent="-260764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825348" indent="-260764" algn="just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346876" indent="-260764" algn="l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868404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3389932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911460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4432988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2395"/>
              </a:lnSpc>
              <a:spcBef>
                <a:spcPct val="0"/>
              </a:spcBef>
            </a:pPr>
            <a:fld id="{3625DD88-0D71-4173-ADD9-2EFFE97BBBFA}" type="slidenum">
              <a:rPr lang="ru-RU" altLang="ru-RU" sz="2700">
                <a:solidFill>
                  <a:srgbClr val="FFFFFF"/>
                </a:solidFill>
                <a:latin typeface="Arial" charset="0"/>
              </a:rPr>
              <a:pPr algn="ctr" eaLnBrk="1" hangingPunct="1">
                <a:lnSpc>
                  <a:spcPts val="2395"/>
                </a:lnSpc>
                <a:spcBef>
                  <a:spcPct val="0"/>
                </a:spcBef>
              </a:pPr>
              <a:t>7</a:t>
            </a:fld>
            <a:endParaRPr lang="ru-RU" altLang="ru-RU" sz="27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197850" y="7008813"/>
            <a:ext cx="2495550" cy="401637"/>
          </a:xfrm>
        </p:spPr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7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6092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Примеры «искажения»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с</a:t>
            </a:r>
            <a:r>
              <a:rPr lang="ru-RU" dirty="0" smtClean="0">
                <a:solidFill>
                  <a:schemeClr val="tx2"/>
                </a:solidFill>
              </a:rPr>
              <a:t>оздание </a:t>
            </a:r>
            <a:r>
              <a:rPr lang="ru-RU" dirty="0">
                <a:solidFill>
                  <a:schemeClr val="tx2"/>
                </a:solidFill>
              </a:rPr>
              <a:t>схемы "дробления бизнеса", направленной на неправомерное применение специальных режимов налогообложения; </a:t>
            </a:r>
          </a:p>
          <a:p>
            <a:r>
              <a:rPr lang="ru-RU" dirty="0">
                <a:solidFill>
                  <a:schemeClr val="tx2"/>
                </a:solidFill>
              </a:rPr>
              <a:t>с</a:t>
            </a:r>
            <a:r>
              <a:rPr lang="ru-RU" dirty="0" smtClean="0">
                <a:solidFill>
                  <a:schemeClr val="tx2"/>
                </a:solidFill>
              </a:rPr>
              <a:t>овершение </a:t>
            </a:r>
            <a:r>
              <a:rPr lang="ru-RU" dirty="0">
                <a:solidFill>
                  <a:schemeClr val="tx2"/>
                </a:solidFill>
              </a:rPr>
              <a:t>действий, направленных на искусственное создание условий по использованию пониженных налоговых ставок, налоговых льгот, освобождения от налогообложения; </a:t>
            </a:r>
          </a:p>
          <a:p>
            <a:r>
              <a:rPr lang="ru-RU" dirty="0">
                <a:solidFill>
                  <a:schemeClr val="tx2"/>
                </a:solidFill>
              </a:rPr>
              <a:t>с</a:t>
            </a:r>
            <a:r>
              <a:rPr lang="ru-RU" dirty="0" smtClean="0">
                <a:solidFill>
                  <a:schemeClr val="tx2"/>
                </a:solidFill>
              </a:rPr>
              <a:t>оздание </a:t>
            </a:r>
            <a:r>
              <a:rPr lang="ru-RU" dirty="0">
                <a:solidFill>
                  <a:schemeClr val="tx2"/>
                </a:solidFill>
              </a:rPr>
              <a:t>схемы, направленной на неправомерное применение норм международных соглашений об </a:t>
            </a:r>
            <a:r>
              <a:rPr lang="ru-RU" dirty="0" err="1">
                <a:solidFill>
                  <a:schemeClr val="tx2"/>
                </a:solidFill>
              </a:rPr>
              <a:t>избежании</a:t>
            </a:r>
            <a:r>
              <a:rPr lang="ru-RU" dirty="0">
                <a:solidFill>
                  <a:schemeClr val="tx2"/>
                </a:solidFill>
              </a:rPr>
              <a:t> двойного налогообложения; </a:t>
            </a:r>
          </a:p>
          <a:p>
            <a:r>
              <a:rPr lang="ru-RU" dirty="0">
                <a:solidFill>
                  <a:schemeClr val="tx2"/>
                </a:solidFill>
              </a:rPr>
              <a:t>н</a:t>
            </a:r>
            <a:r>
              <a:rPr lang="ru-RU" dirty="0" smtClean="0">
                <a:solidFill>
                  <a:schemeClr val="tx2"/>
                </a:solidFill>
              </a:rPr>
              <a:t>ереальность </a:t>
            </a:r>
            <a:r>
              <a:rPr lang="ru-RU" dirty="0">
                <a:solidFill>
                  <a:schemeClr val="tx2"/>
                </a:solidFill>
              </a:rPr>
              <a:t>исполнения сделки (операции) сторонами (отсутствие факта ее совершения);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8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30560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</a:rPr>
              <a:t>Способы «искажения»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- </a:t>
            </a:r>
            <a:r>
              <a:rPr lang="ru-RU" dirty="0" err="1" smtClean="0">
                <a:solidFill>
                  <a:schemeClr val="tx2"/>
                </a:solidFill>
              </a:rPr>
              <a:t>неотражение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налогоплательщиком дохода (выручки) от реализации товаров (работ, услуг, имущественных прав), в том числе в связи с вовлечением в предпринимательскую деятельность подконтрольных лиц, </a:t>
            </a:r>
          </a:p>
          <a:p>
            <a:endParaRPr lang="ru-RU" dirty="0">
              <a:solidFill>
                <a:schemeClr val="tx2"/>
              </a:solidFill>
            </a:endParaRPr>
          </a:p>
          <a:p>
            <a:r>
              <a:rPr lang="ru-RU" dirty="0">
                <a:solidFill>
                  <a:schemeClr val="tx2"/>
                </a:solidFill>
              </a:rPr>
              <a:t>- </a:t>
            </a:r>
            <a:r>
              <a:rPr lang="ru-RU" dirty="0" smtClean="0">
                <a:solidFill>
                  <a:schemeClr val="tx2"/>
                </a:solidFill>
              </a:rPr>
              <a:t>отражение </a:t>
            </a:r>
            <a:r>
              <a:rPr lang="ru-RU" dirty="0">
                <a:solidFill>
                  <a:schemeClr val="tx2"/>
                </a:solidFill>
              </a:rPr>
              <a:t>налогоплательщиком в регистрах бухгалтерского и налогового учета заведомо недостоверной информации об объектах налогообложения.</a:t>
            </a:r>
          </a:p>
        </p:txBody>
      </p:sp>
      <p:sp>
        <p:nvSpPr>
          <p:cNvPr id="3277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20000"/>
              </a:spcBef>
              <a:buFont typeface="Arial" charset="0"/>
              <a:defRPr sz="3700">
                <a:solidFill>
                  <a:srgbClr val="005AA9"/>
                </a:solidFill>
                <a:latin typeface="Calibri" pitchFamily="34" charset="0"/>
              </a:defRPr>
            </a:lvl1pPr>
            <a:lvl2pPr marL="847483" indent="-325955" algn="l" eaLnBrk="0" hangingPunct="0">
              <a:spcBef>
                <a:spcPct val="20000"/>
              </a:spcBef>
              <a:buFont typeface="Arial" charset="0"/>
              <a:defRPr sz="2400">
                <a:solidFill>
                  <a:srgbClr val="504F53"/>
                </a:solidFill>
                <a:latin typeface="Calibri" pitchFamily="34" charset="0"/>
              </a:defRPr>
            </a:lvl2pPr>
            <a:lvl3pPr marL="1303820" indent="-260764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504F53"/>
                </a:solidFill>
                <a:latin typeface="Calibri" pitchFamily="34" charset="0"/>
              </a:defRPr>
            </a:lvl3pPr>
            <a:lvl4pPr marL="1825348" indent="-260764" algn="just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346876" indent="-260764" algn="l" eaLnBrk="0" hangingPunct="0">
              <a:lnSpc>
                <a:spcPts val="1797"/>
              </a:lnSpc>
              <a:spcBef>
                <a:spcPts val="399"/>
              </a:spcBef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868404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3389932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911460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4432988" indent="-260764" eaLnBrk="0" fontAlgn="base" hangingPunct="0">
              <a:lnSpc>
                <a:spcPts val="1797"/>
              </a:lnSpc>
              <a:spcBef>
                <a:spcPts val="399"/>
              </a:spcBef>
              <a:spcAft>
                <a:spcPct val="0"/>
              </a:spcAft>
              <a:buFont typeface="Arial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ts val="2395"/>
              </a:lnSpc>
              <a:spcBef>
                <a:spcPct val="0"/>
              </a:spcBef>
            </a:pPr>
            <a:fld id="{54744D72-D894-40C9-B91A-03F78BC266DB}" type="slidenum">
              <a:rPr lang="ru-RU" altLang="ru-RU" sz="2700">
                <a:solidFill>
                  <a:srgbClr val="FFFFFF"/>
                </a:solidFill>
                <a:latin typeface="Arial" charset="0"/>
              </a:rPr>
              <a:pPr algn="ctr" eaLnBrk="1" hangingPunct="1">
                <a:lnSpc>
                  <a:spcPts val="2395"/>
                </a:lnSpc>
                <a:spcBef>
                  <a:spcPct val="0"/>
                </a:spcBef>
              </a:pPr>
              <a:t>9</a:t>
            </a:fld>
            <a:endParaRPr lang="ru-RU" altLang="ru-RU" sz="270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197850" y="7008813"/>
            <a:ext cx="2495550" cy="401637"/>
          </a:xfrm>
        </p:spPr>
        <p:txBody>
          <a:bodyPr vert="horz" lIns="104233" tIns="52116" rIns="104233" bIns="52116" rtlCol="0" anchor="ctr"/>
          <a:lstStyle/>
          <a:p>
            <a:fld id="{9CD7C74C-9657-43FB-A7E3-CC0BE3F32125}" type="slidenum">
              <a:rPr lang="ru-RU" sz="1600" b="1">
                <a:solidFill>
                  <a:schemeClr val="bg1"/>
                </a:solidFill>
              </a:rPr>
              <a:pPr/>
              <a:t>9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34121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17700</TotalTime>
  <Words>1190</Words>
  <Application>Microsoft Office PowerPoint</Application>
  <PresentationFormat>Произвольный</PresentationFormat>
  <Paragraphs>126</Paragraphs>
  <Slides>18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Презентация PowerPoint</vt:lpstr>
      <vt:lpstr>Ст. 54.1 НК РФ «Пределы осуществления прав по исчислению налоговой базы и (или) суммы налога, сбора, страховых взносов</vt:lpstr>
      <vt:lpstr>Действие во времени</vt:lpstr>
      <vt:lpstr>Действие во времени</vt:lpstr>
      <vt:lpstr>Действие во времени</vt:lpstr>
      <vt:lpstr>  НК РФ Статья 54.1. Пределы осуществления прав по исчислению налоговой базы и (или) суммы налога, сбора, страховых взносов </vt:lpstr>
      <vt:lpstr>Пункт 1 статьи 54.1 НК РФ</vt:lpstr>
      <vt:lpstr>Примеры «искажения»</vt:lpstr>
      <vt:lpstr>Способы «искажения»</vt:lpstr>
      <vt:lpstr>Обстоятельства, свидетельствующие об умышленных действиях налогоплательщиков</vt:lpstr>
      <vt:lpstr>Обстоятельства, подлежащие отражению в актах Налоговых органов</vt:lpstr>
      <vt:lpstr>Пункт 2 статьи 54.1 НК РФ</vt:lpstr>
      <vt:lpstr>Пункт 2 статьи 54.1 НК РФ</vt:lpstr>
      <vt:lpstr>Подпункт 1 п. 2 ст. 54.1 НК РФ</vt:lpstr>
      <vt:lpstr>Подпункт 2 п. 2 ст. 54.1 НК РФ</vt:lpstr>
      <vt:lpstr>Пункт 3 статьи 54.1 НК РФ</vt:lpstr>
      <vt:lpstr>Пункт 3 статьи 54.1 НК РФ</vt:lpstr>
      <vt:lpstr>Пункт 4 статьи 54.1 НК РФ</vt:lpstr>
    </vt:vector>
  </TitlesOfParts>
  <Company>Kraftway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Соловьев Максим Юрьевич</cp:lastModifiedBy>
  <cp:revision>1297</cp:revision>
  <cp:lastPrinted>2018-03-13T11:00:33Z</cp:lastPrinted>
  <dcterms:created xsi:type="dcterms:W3CDTF">2013-04-18T07:19:29Z</dcterms:created>
  <dcterms:modified xsi:type="dcterms:W3CDTF">2018-09-12T05:30:28Z</dcterms:modified>
</cp:coreProperties>
</file>